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embeddedFontLst>
    <p:embeddedFont>
      <p:font typeface="Work Sans"/>
      <p:bold r:id="rId63"/>
      <p:boldItalic r:id="rId64"/>
    </p:embeddedFont>
    <p:embeddedFont>
      <p:font typeface="Work Sans Ligh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WorkSans-boldItalic.fntdata"/><Relationship Id="rId63" Type="http://schemas.openxmlformats.org/officeDocument/2006/relationships/font" Target="fonts/WorkSans-bold.fntdata"/><Relationship Id="rId22" Type="http://schemas.openxmlformats.org/officeDocument/2006/relationships/slide" Target="slides/slide17.xml"/><Relationship Id="rId66" Type="http://schemas.openxmlformats.org/officeDocument/2006/relationships/font" Target="fonts/WorkSansLight-bold.fntdata"/><Relationship Id="rId21" Type="http://schemas.openxmlformats.org/officeDocument/2006/relationships/slide" Target="slides/slide16.xml"/><Relationship Id="rId65" Type="http://schemas.openxmlformats.org/officeDocument/2006/relationships/font" Target="fonts/WorkSansLight-regular.fntdata"/><Relationship Id="rId24" Type="http://schemas.openxmlformats.org/officeDocument/2006/relationships/slide" Target="slides/slide19.xml"/><Relationship Id="rId68" Type="http://schemas.openxmlformats.org/officeDocument/2006/relationships/font" Target="fonts/WorkSans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WorkSansLigh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63956461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6639564618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63956461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63956461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653ed73c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6653ed73c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6792a1be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66792a1be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237f5c6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8237f5c6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646ce533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6646ce533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6792a1be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6792a1be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6792a1bea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66792a1bea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8a3a5874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68a3a5874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8a3a5874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68a3a5874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55fcbf4f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455fcbf4f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6792a1be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66792a1be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63956461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663956461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6792a1bea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66792a1bea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6792a1bea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66792a1bea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6792a1bea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66792a1bea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6792a1bea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66792a1bea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6792a1bea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66792a1bea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6792a1be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66792a1be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792a1bea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66792a1bea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6792a1bea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66792a1bea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6792a1bea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66792a1bea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6792a1bea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6792a1bea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6792a1bea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66792a1bea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6792a1bea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66792a1bea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6792a1bea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6792a1bea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8a3a58742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68a3a58742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6792a1bea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66792a1bea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6792a1bea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66792a1bea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8a3a5874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68a3a5874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ee3fe2d75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ee3fe2d75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ee3fe2d7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aee3fe2d7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ee3fe2d7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ee3fe2d7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ee3fe2d75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ee3fe2d75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ee3fe2d7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aee3fe2d7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ee3fe2d7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aee3fe2d7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ee3fe2d7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ee3fe2d7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ee3fe2d7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aee3fe2d7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ee3fe2d7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aee3fe2d7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ee3fe2d75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aee3fe2d75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ee3fe2d75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aee3fe2d75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ee3fe2d75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aee3fe2d75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ee3fe2d75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aee3fe2d75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ee3fe2d75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aee3fe2d75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ee3fe2d7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aee3fe2d7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ee3fe2d7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aee3fe2d7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ee3fe2d75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aee3fe2d75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ee3fe2d75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aee3fe2d75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55fcbf4f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455fcbf4f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5fcbf4f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455fcbf4f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55fcbf4f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455fcbf4fc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Relationship Id="rId4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941700" y="2082775"/>
            <a:ext cx="61257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FundApp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t/>
            </a:r>
            <a:endParaRPr b="1" sz="25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JUAN </a:t>
            </a: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FELIPE GONZALEZ CORDOBA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JUAN ESTEBAN LOPEZ BELTRAN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LUIS ANGEL ROMERO SANCHEZ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4005501" y="2844000"/>
            <a:ext cx="441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Alcance 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>
            <a:off x="5090455" y="352445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641700" y="430975"/>
            <a:ext cx="49476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Alcance</a:t>
            </a: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 del proyecto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641700" y="1848675"/>
            <a:ext cx="4555800" cy="5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El proyecto consiste en crear una página web y un Sistema de Información (S.I.) para una fundación con tres objetivos clave: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"/>
              <a:buChar char="●"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​Manejo de Voluntarios: Permitir la inscripción y fácil actualización de datos.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"/>
              <a:buChar char="●"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​Gestión de Donaciones: Facilitar aportes seguros y mantener un registro centralizado.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"/>
              <a:buChar char="●"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​Emisión de Certificados: Generar y descargar certificados digitales para voluntarios y donantes.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​El S.I. será principalmente para computadoras, contará con una base de datos central y garantizará seguridad y facilidad de uso.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59" name="Google Shape;159;p24"/>
          <p:cNvCxnSpPr/>
          <p:nvPr/>
        </p:nvCxnSpPr>
        <p:spPr>
          <a:xfrm flipH="1" rot="10800000">
            <a:off x="516625" y="1625050"/>
            <a:ext cx="4435500" cy="60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775" y="1328375"/>
            <a:ext cx="6436852" cy="47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3372300" y="2644950"/>
            <a:ext cx="544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4903230" y="331075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/>
        </p:nvSpPr>
        <p:spPr>
          <a:xfrm>
            <a:off x="386461" y="388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86450" y="1130250"/>
            <a:ext cx="10817700" cy="5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El proyecto FundApp surge como respuesta a una necesidad real en el contexto colombiano: muchas fundaciones pequeñas, como la Fundación Biosferas de Bogotá, enfrentan dificultades para darse a conocer, atraer voluntarios, gestionar donaciones y garantizar confianza en la comunidad. Actualmente, gran parte de estas organizaciones dependen de medios tradicionales o redes sociales para comunicarse, lo que genera barreras en términos de transparencia, organización y alcance.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La importancia de este proyecto radica en tres aspectos principales: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Fortalecimiento de la confianza:</a:t>
            </a:r>
            <a:b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</a:b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La encuesta aplicada evidenció que la transparencia es el factor más valorado por los ciudadanos al momento de apoyar una fundación. FundApp busca responder a esa necesidad ofreciendo reportes claros, certificados digitales y mecanismos seguros de registro, lo cual incrementará la credibilidad de las fundaciones pequeñas ante voluntarios y donantes.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Optimización de procesos internos:</a:t>
            </a:r>
            <a:b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</a:b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Actualmente, muchas fundaciones gestionan a sus voluntarios y donaciones de manera manual o poco estructurada, lo que genera pérdida de información y dificultad para medir impacto. Con FundApp se busca centralizar los procesos en un sistema de información confiable, donde los datos estén organizados, disponibles y protegidos, lo que permitirá una mejor toma de decisiones y un ahorro de tiempo y recursos.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Fomento de la participación social y visibilidad:</a:t>
            </a:r>
            <a:br>
              <a:rPr b="1"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</a:b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Las fundaciones pequeñas suelen pasar desapercibidas frente a organizaciones grandes que cuentan con más reconocimiento y recursos. Con FundApp, estas entidades podrán tener mayor visibilidad digital y conectar directamente con personas que deseen ayudar, ampliando así su alcance en comunidades locales y nacionales. De esta forma, se promueve una cultura de solidaridad más equitativa y accesible.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En conclusión, este proyecto no solo tiene un impacto tecnológico, sino también social y comunitario: fortalece la confianza, mejora la organización interna de las fundaciones y abre más oportunidades de participación ciudadana. Al implementarse en la Fundación Biosferas, servirá como modelo replicable para otras organizaciones similares, contribuyendo al desarrollo social y ambiental de Colombia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4488326" y="2784875"/>
            <a:ext cx="441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Diagrama BPMN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>
            <a:off x="4600575" y="3400425"/>
            <a:ext cx="3200400" cy="96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 title="Estrategia y planificación.png"/>
          <p:cNvPicPr preferRelativeResize="0"/>
          <p:nvPr/>
        </p:nvPicPr>
        <p:blipFill rotWithShape="1">
          <a:blip r:embed="rId4">
            <a:alphaModFix/>
          </a:blip>
          <a:srcRect b="3090" l="7834" r="858" t="3268"/>
          <a:stretch/>
        </p:blipFill>
        <p:spPr>
          <a:xfrm>
            <a:off x="187225" y="1024750"/>
            <a:ext cx="12004777" cy="526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39425" y="1083875"/>
            <a:ext cx="197100" cy="5123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 rot="-5400000">
            <a:off x="-2330425" y="3414750"/>
            <a:ext cx="482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s-CO" sz="161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s-CO" sz="161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General</a:t>
            </a:r>
            <a:endParaRPr sz="16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3887251" y="2590275"/>
            <a:ext cx="441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Recoleccion de informacion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91" name="Google Shape;191;p29"/>
          <p:cNvCxnSpPr/>
          <p:nvPr/>
        </p:nvCxnSpPr>
        <p:spPr>
          <a:xfrm flipH="1" rot="10800000">
            <a:off x="4403250" y="3667575"/>
            <a:ext cx="3385500" cy="201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5" y="628650"/>
            <a:ext cx="105822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5" y="698325"/>
            <a:ext cx="103536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2175"/>
            <a:ext cx="11887199" cy="421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3887251" y="2934200"/>
            <a:ext cx="441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Título del Proyecto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5043030" y="37215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3887251" y="2590275"/>
            <a:ext cx="441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 y RNF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>
            <a:off x="5043030" y="37215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386461" y="388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386450" y="1130250"/>
            <a:ext cx="1081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50" y="1198525"/>
            <a:ext cx="8594424" cy="4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386461" y="388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386450" y="1130250"/>
            <a:ext cx="1081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50" y="1399400"/>
            <a:ext cx="9193250" cy="23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50" y="4216450"/>
            <a:ext cx="9080200" cy="6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386461" y="388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86450" y="1130250"/>
            <a:ext cx="1081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75" y="1285875"/>
            <a:ext cx="9320099" cy="36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1074236" y="388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RNF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386450" y="1130250"/>
            <a:ext cx="1081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652" y="1243450"/>
            <a:ext cx="7084700" cy="4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2432575" y="279722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47" name="Google Shape;247;p38"/>
          <p:cNvCxnSpPr/>
          <p:nvPr/>
        </p:nvCxnSpPr>
        <p:spPr>
          <a:xfrm>
            <a:off x="4707480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 title="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450"/>
            <a:ext cx="11028650" cy="59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296875"/>
            <a:ext cx="10692802" cy="563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75" y="361725"/>
            <a:ext cx="10922075" cy="55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0" y="561100"/>
            <a:ext cx="10672874" cy="55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145625" y="2382300"/>
            <a:ext cx="9599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Y DESARROLLO DE UN SOFTWARE DE GESTIÓN DE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(VOLUNTARIOS, DONACIONES Y CERTIFICADOS) PARA LA </a:t>
            </a: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FUNDACIÓN</a:t>
            </a: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BIOSFERAS DE </a:t>
            </a: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BOGOTÁ</a:t>
            </a:r>
            <a:r>
              <a:rPr b="1" lang="es-CO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FUNDAPP</a:t>
            </a:r>
            <a:endParaRPr b="1" sz="49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25" y="461400"/>
            <a:ext cx="10675752" cy="554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00" y="581025"/>
            <a:ext cx="10875098" cy="55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50" y="391625"/>
            <a:ext cx="10722724" cy="55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75" y="341800"/>
            <a:ext cx="10613049" cy="55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00" y="411575"/>
            <a:ext cx="10573201" cy="553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 title="Captura de pantalla 2025-10-02 2216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25" y="473900"/>
            <a:ext cx="10637724" cy="63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4150"/>
            <a:ext cx="11887203" cy="508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75" y="874150"/>
            <a:ext cx="11254825" cy="5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2138"/>
            <a:ext cx="11887203" cy="510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2432575" y="279722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Estimación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Costos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8" name="Google Shape;318;p52"/>
          <p:cNvCxnSpPr/>
          <p:nvPr/>
        </p:nvCxnSpPr>
        <p:spPr>
          <a:xfrm>
            <a:off x="4707480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3887251" y="2590275"/>
            <a:ext cx="441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Objetivos Generales y 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5043030" y="37215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/>
        </p:nvSpPr>
        <p:spPr>
          <a:xfrm>
            <a:off x="502525" y="405925"/>
            <a:ext cx="624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Estimación</a:t>
            </a:r>
            <a:r>
              <a:rPr b="1" lang="es-CO" sz="32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 de Costos</a:t>
            </a:r>
            <a:endParaRPr b="1" sz="32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502525" y="1083025"/>
            <a:ext cx="83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https://docs.google.com/document/d/1vHFaKQM-IYtjuV37U25k1xnOms9T1SlU/edit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675" y="1714475"/>
            <a:ext cx="4983022" cy="506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2432575" y="279722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Casos de uso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31" name="Google Shape;331;p54"/>
          <p:cNvCxnSpPr/>
          <p:nvPr/>
        </p:nvCxnSpPr>
        <p:spPr>
          <a:xfrm>
            <a:off x="4707480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 title="REGISTRO Y AUTENTICAC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300" y="423700"/>
            <a:ext cx="9669000" cy="6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6" title="Gestion de a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175" y="296876"/>
            <a:ext cx="9319641" cy="64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7" title="Gestion de certificad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00" y="944575"/>
            <a:ext cx="9691200" cy="51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 title="GESTION DE DONACIONES CORRECC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50" y="805363"/>
            <a:ext cx="10525299" cy="52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/>
        </p:nvSpPr>
        <p:spPr>
          <a:xfrm>
            <a:off x="1397975" y="2767650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     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Descripción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casos de uso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57" name="Google Shape;357;p59"/>
          <p:cNvCxnSpPr/>
          <p:nvPr/>
        </p:nvCxnSpPr>
        <p:spPr>
          <a:xfrm>
            <a:off x="4352755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75" y="152400"/>
            <a:ext cx="5573901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151" y="1098325"/>
            <a:ext cx="6220024" cy="533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/>
        </p:nvSpPr>
        <p:spPr>
          <a:xfrm>
            <a:off x="1583050" y="2791800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      Modelo E.R 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Notación</a:t>
            </a: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Chen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69" name="Google Shape;369;p61"/>
          <p:cNvCxnSpPr/>
          <p:nvPr/>
        </p:nvCxnSpPr>
        <p:spPr>
          <a:xfrm>
            <a:off x="4490680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2" title="Corregid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174051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074875" y="1976750"/>
            <a:ext cx="41850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074875" y="2943410"/>
            <a:ext cx="3854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Desarrollar un S.I para la Fundación Biosferas de Bogotá que implemente la participación de voluntarios, las donaciones y la emisión de certificados. para poder así facilitar la colaboración social en base a esta fundación</a:t>
            </a:r>
            <a:endParaRPr sz="2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1280950" y="2581600"/>
            <a:ext cx="3655500" cy="297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85637" y="881188"/>
            <a:ext cx="6930826" cy="50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3" title="workbenc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400" y="77575"/>
            <a:ext cx="7289526" cy="67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/>
        </p:nvSpPr>
        <p:spPr>
          <a:xfrm>
            <a:off x="2538875" y="280707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      Normalización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85" name="Google Shape;385;p64"/>
          <p:cNvCxnSpPr/>
          <p:nvPr/>
        </p:nvCxnSpPr>
        <p:spPr>
          <a:xfrm>
            <a:off x="4352755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/>
        </p:nvSpPr>
        <p:spPr>
          <a:xfrm>
            <a:off x="152411" y="20296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lang="es-CO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https://docs.google.com/spreadsheets/d/1e_TGRFry92PM-Wwvuc8PmbKko8zRDcZkgELfGWN0l_M/edit?usp=sharing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5175"/>
            <a:ext cx="11887201" cy="17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28175"/>
            <a:ext cx="11887201" cy="18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40499"/>
            <a:ext cx="11026099" cy="19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/>
        </p:nvSpPr>
        <p:spPr>
          <a:xfrm>
            <a:off x="2125050" y="279722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      Diagrama de Clases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99" name="Google Shape;399;p66"/>
          <p:cNvCxnSpPr/>
          <p:nvPr/>
        </p:nvCxnSpPr>
        <p:spPr>
          <a:xfrm>
            <a:off x="4352755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7" title="Diagrama de Clases Sustentacion Fin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00" y="67500"/>
            <a:ext cx="796084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/>
        </p:nvSpPr>
        <p:spPr>
          <a:xfrm>
            <a:off x="1661950" y="2807075"/>
            <a:ext cx="794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      Diagrama de Despliegue</a:t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0" name="Google Shape;410;p68"/>
          <p:cNvCxnSpPr/>
          <p:nvPr/>
        </p:nvCxnSpPr>
        <p:spPr>
          <a:xfrm>
            <a:off x="4352755" y="3424058"/>
            <a:ext cx="3392100" cy="99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9" title="DIADESPLIEGUEE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75" y="296875"/>
            <a:ext cx="11887201" cy="594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24725" y="1289750"/>
            <a:ext cx="5518500" cy="10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Work Sans"/>
              <a:buAutoNum type="arabicPeriod"/>
            </a:pP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Administrar la información de los usuarios, incluyendo perfiles, roles y la protección de datos, para asegurar una comunicación efectiva entre los voluntarios y la Fundación Biosferas.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Work Sans"/>
              <a:buAutoNum type="arabicPeriod"/>
            </a:pP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Gestionar las actividades o eventos de la fundación para facilitar el acceso y la consulta de información por parte de los interesados, mediante un sistema organizado, seguro y accesible.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Work Sans"/>
              <a:buAutoNum type="arabicPeriod"/>
            </a:pP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Generar</a:t>
            </a: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certificados que acrediten la participación de los voluntarios en actividades de la fundación, de manera personalizada y automatizada como </a:t>
            </a: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reconocimiento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Work Sans"/>
              <a:buAutoNum type="arabicPeriod"/>
            </a:pPr>
            <a:r>
              <a:rPr lang="es-CO" sz="13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Implementar las donaciones a la fundación, permitiendo el registro de aportes, el uso de medios de pago seguros, garantizando confianza en el proceso.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875" y="1158250"/>
            <a:ext cx="5351124" cy="467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9"/>
          <p:cNvCxnSpPr/>
          <p:nvPr/>
        </p:nvCxnSpPr>
        <p:spPr>
          <a:xfrm>
            <a:off x="522225" y="1055675"/>
            <a:ext cx="47691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3887251" y="2080800"/>
            <a:ext cx="441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 y pregunta problema</a:t>
            </a:r>
            <a:endParaRPr b="1" sz="3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>
            <a:off x="5043030" y="37215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102550" y="1430675"/>
            <a:ext cx="41850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1122500" y="2811910"/>
            <a:ext cx="38544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La 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fundación Biosferas 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suele tener dificultades para encontrar voluntarios de forma rápida y organizada, y no cuenta con opciones de 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donación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virtual mientras que muchas personas interesadas en ayudar no cuentan con un medio confiable para acceder a estas oportunidades. Esta falta de conexión limita el impacto social de las actividades comunitarias para ayudar en situaciones 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ambientales que necesiten apoyo</a:t>
            </a:r>
            <a:r>
              <a:rPr lang="es-CO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9" name="Google Shape;139;p21"/>
          <p:cNvCxnSpPr/>
          <p:nvPr/>
        </p:nvCxnSpPr>
        <p:spPr>
          <a:xfrm>
            <a:off x="1202125" y="2591450"/>
            <a:ext cx="3448800" cy="297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550" y="1031750"/>
            <a:ext cx="6843076" cy="49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1188161" y="171451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1" sz="3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978300" y="2777600"/>
            <a:ext cx="10235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>
                <a:solidFill>
                  <a:srgbClr val="222222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¿Cómo puede un sistema de información contribuir a centralizar y optimizar la gestión de voluntarios, donaciones y actividades ambientales de la Fundación Biosferas, garantizando un mejor seguimiento del impacto social y ecológico de sus proyectos?</a:t>
            </a:r>
            <a:endParaRPr sz="3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